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343" r:id="rId3"/>
    <p:sldId id="287" r:id="rId4"/>
    <p:sldId id="288" r:id="rId5"/>
    <p:sldId id="289" r:id="rId6"/>
    <p:sldId id="290" r:id="rId7"/>
    <p:sldId id="323" r:id="rId8"/>
    <p:sldId id="291" r:id="rId9"/>
    <p:sldId id="293" r:id="rId10"/>
    <p:sldId id="346" r:id="rId11"/>
    <p:sldId id="261" r:id="rId12"/>
    <p:sldId id="262" r:id="rId13"/>
    <p:sldId id="263" r:id="rId14"/>
    <p:sldId id="264" r:id="rId15"/>
    <p:sldId id="265" r:id="rId16"/>
    <p:sldId id="266" r:id="rId17"/>
    <p:sldId id="273" r:id="rId18"/>
    <p:sldId id="267" r:id="rId19"/>
    <p:sldId id="268" r:id="rId20"/>
    <p:sldId id="269" r:id="rId21"/>
    <p:sldId id="270" r:id="rId22"/>
    <p:sldId id="271" r:id="rId23"/>
    <p:sldId id="272" r:id="rId24"/>
    <p:sldId id="275" r:id="rId25"/>
    <p:sldId id="274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347" r:id="rId36"/>
    <p:sldId id="320" r:id="rId37"/>
  </p:sldIdLst>
  <p:sldSz cx="9144000" cy="6858000" type="screen4x3"/>
  <p:notesSz cx="6858000" cy="9144000"/>
  <p:custDataLst>
    <p:tags r:id="rId39"/>
  </p:custData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16"/>
    </p:cViewPr>
  </p:sorterViewPr>
  <p:notesViewPr>
    <p:cSldViewPr snapToGrid="0">
      <p:cViewPr varScale="1">
        <p:scale>
          <a:sx n="73" d="100"/>
          <a:sy n="73" d="100"/>
        </p:scale>
        <p:origin x="-20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A738C664-F7B9-40D0-B92B-CC0B1A11D29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13C1E7B1-8156-48C5-B9D5-0432A61D0AE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B4CEB8A-1CAF-4429-9EC7-0662FB85BC85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52A235D0-18F6-4DAE-9A79-81B9A69C7A0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0182" name="Rectangle 6">
            <a:extLst>
              <a:ext uri="{FF2B5EF4-FFF2-40B4-BE49-F238E27FC236}">
                <a16:creationId xmlns:a16="http://schemas.microsoft.com/office/drawing/2014/main" id="{7014E140-7A1E-40C3-972C-BD8BEC25BFD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0183" name="Rectangle 7">
            <a:extLst>
              <a:ext uri="{FF2B5EF4-FFF2-40B4-BE49-F238E27FC236}">
                <a16:creationId xmlns:a16="http://schemas.microsoft.com/office/drawing/2014/main" id="{1190320C-3296-44F0-B2A2-0ED39C3F6C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53E5EC5-63F4-42C3-911B-FC9EE8C68A4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3B1DBF20-2437-4E20-904B-7B59B34617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2C9B6D-2B48-4F1C-BE3B-3312EB7A94F8}" type="slidenum">
              <a:rPr lang="fr-FR" altLang="fr-FR"/>
              <a:pPr>
                <a:spcBef>
                  <a:spcPct val="0"/>
                </a:spcBef>
              </a:pPr>
              <a:t>34</a:t>
            </a:fld>
            <a:endParaRPr lang="fr-FR" altLang="fr-FR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994DC51C-4501-45DE-B7B7-947C92A50AB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60AD87CF-C8B5-474B-A330-68052A4D6C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33E43CE5-EB72-4CAA-BD10-D784FFBA6C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65D74E-0AB5-4796-8872-870AC223047E}" type="slidenum">
              <a:rPr lang="fr-FR" altLang="fr-FR"/>
              <a:pPr>
                <a:spcBef>
                  <a:spcPct val="0"/>
                </a:spcBef>
              </a:pPr>
              <a:t>36</a:t>
            </a:fld>
            <a:endParaRPr lang="fr-FR" altLang="fr-FR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53DD98DF-A947-43D5-9BA6-ACC2532B524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84189F9A-4AD1-4BB4-8E9B-D392AD710E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8D2C1DF-E4D5-4D95-9104-C7FFC41D2B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BB15BE-D5B2-4CDF-BA3B-3970EF8A6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69930B-8731-4751-9467-F02A31B4B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27713-47EF-4506-BD03-7CF0150BB7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56466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D95A653-C2D3-4F1E-A670-4BD7517B06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7C9715-26AB-4897-80E2-FA0B7E89E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1B15D1F-142D-40CB-8709-ACAE47F1C2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EEF65-2F6B-488E-9B07-0443482EA3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64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79535AD-440F-46C8-90A7-0BB1087BB2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60FC43-5865-4026-8C1E-749B657B16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0C75F53-04D8-41D5-AB77-08DBB06ADF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FD2D-8F48-4E70-866F-4DDEA22A5F4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2424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EB9E45B-62F8-4ECB-9A80-DC1A3FD428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11F658-98B9-472F-BB98-8669385954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CEF571-BE84-42EE-9157-5AAE04B1A3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89B90-FC30-4DD2-9C53-74B299AF33E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2350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E8E0B77-9B42-4631-B473-0AE2555DFC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20E734-88B9-46AE-9D1B-61EEA2F06B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26D998-E706-4B55-A63F-B4375C2863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23102-CD5B-47C3-9AB9-2E4DB3093A7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30672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35E7E5-AFE8-4A0A-A628-7626325C59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91F260-E74F-4BEA-9224-E32C8C5BE0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64082E-8B30-4EDF-A989-CDCFAE54F3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FD014-973F-413B-BF57-077334582FC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7725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84979D-A2A9-4E1E-977E-222109162B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87A25E1-744F-4649-B815-792D7CD338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52DD511-DD4C-45C7-93A0-4E1A157BA3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95EC4-B0A1-4E70-869F-895A4B71DA6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231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FC2503F-17A2-4413-9B6B-971266DE43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836B952-AC42-4C60-BB64-AFACA35A5C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A7A6DD1-CB02-4135-A650-3BBC3ED5AB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20FC1-3B5C-4867-AD4F-F9724D5C95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627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DB3B922-6CED-4991-B281-E53B6A0870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7B8BA5E-FA99-429A-A057-2844595063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150EF62-5011-4BE0-BF04-0B1F5C0760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402B-3F81-470C-B29C-40A74F1F9B4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7769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3B099D-D15B-4F4C-9204-ADD8CF2255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67FED3-4023-497D-9EC4-945356E43C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6D0046-FDFB-4C57-B253-7308C7E04E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B9D2F-629D-46AF-B42B-BFE99FE845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57316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38F473-F321-470C-86F6-D4A4373101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DE5934-B3B9-43EB-BB6C-F2EC114468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FA3610-E3BE-475D-ABCF-9DE1196260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A0AE7-1096-4A9A-9A3E-B32D009FA1C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4195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7E7FA61-517D-4403-B84E-65BAA74C16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5AE365C2-EC21-4942-9D23-E9A9558FD2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811E43C-2401-47F2-9460-DE214773EEA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6745088-BA60-4B47-B3EE-924E2F10BDD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C049A4E-7676-40B0-8417-4EAA15284F5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6A38E68-83C2-42D5-B820-9628502DAB5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hyperlink" Target="Pictogrammes%202015" TargetMode="External"/><Relationship Id="rId4" Type="http://schemas.openxmlformats.org/officeDocument/2006/relationships/hyperlink" Target="Pictogrammes%202015/INRS%20-%20Signalisation%20-%20ed885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>
            <a:extLst>
              <a:ext uri="{FF2B5EF4-FFF2-40B4-BE49-F238E27FC236}">
                <a16:creationId xmlns:a16="http://schemas.microsoft.com/office/drawing/2014/main" id="{179B6D27-9509-40CC-B128-F892AE30C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34417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ANALYSES DE SITUATIONS DE TRAVAIL A PARTIR DES DANGERS</a:t>
            </a:r>
          </a:p>
        </p:txBody>
      </p:sp>
      <p:sp>
        <p:nvSpPr>
          <p:cNvPr id="3075" name="Text Box 5">
            <a:extLst>
              <a:ext uri="{FF2B5EF4-FFF2-40B4-BE49-F238E27FC236}">
                <a16:creationId xmlns:a16="http://schemas.microsoft.com/office/drawing/2014/main" id="{2A6CC3B3-D57F-4A67-B98B-2C6CB17A1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3076" name="Text Box 6">
            <a:extLst>
              <a:ext uri="{FF2B5EF4-FFF2-40B4-BE49-F238E27FC236}">
                <a16:creationId xmlns:a16="http://schemas.microsoft.com/office/drawing/2014/main" id="{8D0EFFC1-8BBA-422D-8604-E3AF7BED3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3450" y="361950"/>
            <a:ext cx="5357813" cy="11906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oc01">
            <a:extLst>
              <a:ext uri="{FF2B5EF4-FFF2-40B4-BE49-F238E27FC236}">
                <a16:creationId xmlns:a16="http://schemas.microsoft.com/office/drawing/2014/main" id="{8D2B853B-1D3F-45EF-B2DC-68777581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919163"/>
            <a:ext cx="6164263" cy="5165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27" name="Picture 3" descr="DefenseFumer">
            <a:extLst>
              <a:ext uri="{FF2B5EF4-FFF2-40B4-BE49-F238E27FC236}">
                <a16:creationId xmlns:a16="http://schemas.microsoft.com/office/drawing/2014/main" id="{F8C44624-11CE-4A59-B0E7-6BBA16B47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8" name="Picture 4" descr="MatieresExplosives">
            <a:extLst>
              <a:ext uri="{FF2B5EF4-FFF2-40B4-BE49-F238E27FC236}">
                <a16:creationId xmlns:a16="http://schemas.microsoft.com/office/drawing/2014/main" id="{CB400728-3661-4057-9B9C-C52A2824E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0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29" name="Picture 5" descr="MatieresInflammables">
            <a:extLst>
              <a:ext uri="{FF2B5EF4-FFF2-40B4-BE49-F238E27FC236}">
                <a16:creationId xmlns:a16="http://schemas.microsoft.com/office/drawing/2014/main" id="{61FD6863-46C6-4BF2-92EF-92D82EBA7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1412875"/>
            <a:ext cx="14287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0" name="Text Box 6">
            <a:extLst>
              <a:ext uri="{FF2B5EF4-FFF2-40B4-BE49-F238E27FC236}">
                <a16:creationId xmlns:a16="http://schemas.microsoft.com/office/drawing/2014/main" id="{A55219DD-3319-49DA-AD18-D8F2E4595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3300" y="0"/>
            <a:ext cx="541972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 : Explosion, incendie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 : Brûlures, intoxication</a:t>
            </a:r>
          </a:p>
        </p:txBody>
      </p:sp>
      <p:sp>
        <p:nvSpPr>
          <p:cNvPr id="205831" name="Text Box 7">
            <a:extLst>
              <a:ext uri="{FF2B5EF4-FFF2-40B4-BE49-F238E27FC236}">
                <a16:creationId xmlns:a16="http://schemas.microsoft.com/office/drawing/2014/main" id="{05674C08-F484-4075-BD0E-482F2AD52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00663"/>
            <a:ext cx="9144000" cy="15525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Respecter les interdictions de fumer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- Stocker les produits dangereux dans un local sécurisé</a:t>
            </a:r>
          </a:p>
        </p:txBody>
      </p:sp>
      <p:sp>
        <p:nvSpPr>
          <p:cNvPr id="12296" name="Text Box 8">
            <a:extLst>
              <a:ext uri="{FF2B5EF4-FFF2-40B4-BE49-F238E27FC236}">
                <a16:creationId xmlns:a16="http://schemas.microsoft.com/office/drawing/2014/main" id="{D58B7B0C-198A-4621-9A5C-08DE9107F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193925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Exemple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0" grpId="0" animBg="1"/>
      <p:bldP spid="2058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doc02">
            <a:extLst>
              <a:ext uri="{FF2B5EF4-FFF2-40B4-BE49-F238E27FC236}">
                <a16:creationId xmlns:a16="http://schemas.microsoft.com/office/drawing/2014/main" id="{894CEF44-95DD-45D8-835E-DB95A21E9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338" y="571500"/>
            <a:ext cx="6076950" cy="56864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Text Box 13">
            <a:extLst>
              <a:ext uri="{FF2B5EF4-FFF2-40B4-BE49-F238E27FC236}">
                <a16:creationId xmlns:a16="http://schemas.microsoft.com/office/drawing/2014/main" id="{A72702E6-4B40-4677-BF1C-F70974C88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1963" y="5921375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7BB7F08E-D3E8-4720-9020-66C60B51D8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B5226FBC-B364-48A7-AA4A-BF77ED412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doc03">
            <a:extLst>
              <a:ext uri="{FF2B5EF4-FFF2-40B4-BE49-F238E27FC236}">
                <a16:creationId xmlns:a16="http://schemas.microsoft.com/office/drawing/2014/main" id="{50AA24C2-E133-408A-80E6-34090D90D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625475"/>
            <a:ext cx="6151563" cy="5638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A5EACFAD-DF4B-48ED-8BA0-A833FEEE0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2F2CCEF-ED5A-491E-8958-4D8AF3BF6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doc04">
            <a:extLst>
              <a:ext uri="{FF2B5EF4-FFF2-40B4-BE49-F238E27FC236}">
                <a16:creationId xmlns:a16="http://schemas.microsoft.com/office/drawing/2014/main" id="{5564B8BA-360C-4619-B14F-FEFF94AB5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747713"/>
            <a:ext cx="5715000" cy="5394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476D84CC-F2BA-43BD-97A2-44EE34F1C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62638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898757EA-8AD4-4782-9422-A31BD4E39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9525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doc05">
            <a:extLst>
              <a:ext uri="{FF2B5EF4-FFF2-40B4-BE49-F238E27FC236}">
                <a16:creationId xmlns:a16="http://schemas.microsoft.com/office/drawing/2014/main" id="{B8025631-7F18-4B4D-93FF-4421F3D03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930275"/>
            <a:ext cx="6119812" cy="51387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AA662D37-2CD4-4F3B-8124-0F9BDC558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A7B77DA8-A897-42C6-AE7D-DE793A3B3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doc06">
            <a:extLst>
              <a:ext uri="{FF2B5EF4-FFF2-40B4-BE49-F238E27FC236}">
                <a16:creationId xmlns:a16="http://schemas.microsoft.com/office/drawing/2014/main" id="{1E5BEB26-3A35-42F7-B641-596697209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593725"/>
            <a:ext cx="6307137" cy="58531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213A45C4-665C-4BB8-B475-CDBC3D9BA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EC8A06BB-C78A-4F3C-B254-9BE12316E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doc07">
            <a:extLst>
              <a:ext uri="{FF2B5EF4-FFF2-40B4-BE49-F238E27FC236}">
                <a16:creationId xmlns:a16="http://schemas.microsoft.com/office/drawing/2014/main" id="{F5AC931C-AFB0-4439-B086-99CC9EAA6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776288"/>
            <a:ext cx="6146800" cy="52625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70623B97-1B93-4BB3-B529-6BEA33A71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113DB6C0-8389-4689-98C0-441D3B18D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doc08">
            <a:extLst>
              <a:ext uri="{FF2B5EF4-FFF2-40B4-BE49-F238E27FC236}">
                <a16:creationId xmlns:a16="http://schemas.microsoft.com/office/drawing/2014/main" id="{60C550A0-7C76-4EF8-B579-D002E415C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811213"/>
            <a:ext cx="6376987" cy="52498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C8D29E7E-4B46-4F9B-8A9C-B0CDBEAD1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CB91FDD-EC95-4589-8F3D-FB8F15094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doc09">
            <a:extLst>
              <a:ext uri="{FF2B5EF4-FFF2-40B4-BE49-F238E27FC236}">
                <a16:creationId xmlns:a16="http://schemas.microsoft.com/office/drawing/2014/main" id="{4927F4DC-711C-4DC9-8CCD-57039A7D9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601663"/>
            <a:ext cx="6134100" cy="5567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F149027E-1CD5-4E6A-86A0-94B8DC8BE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E37E8B18-5BE9-4C52-A04A-6F66D0D13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doc10">
            <a:extLst>
              <a:ext uri="{FF2B5EF4-FFF2-40B4-BE49-F238E27FC236}">
                <a16:creationId xmlns:a16="http://schemas.microsoft.com/office/drawing/2014/main" id="{B22399E6-ACE2-496F-A404-FA167F025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847725"/>
            <a:ext cx="6099175" cy="5078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003873BE-730D-4761-B6F7-B24BF34B7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6282872-8F91-4635-90C4-480F0B38D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>
            <a:extLst>
              <a:ext uri="{FF2B5EF4-FFF2-40B4-BE49-F238E27FC236}">
                <a16:creationId xmlns:a16="http://schemas.microsoft.com/office/drawing/2014/main" id="{05E909C1-265C-4C97-B56D-1C63E6EEC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28003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OBSERVER ET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DECOUVRIR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LES RISQUES</a:t>
            </a: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5A994E52-5396-4C85-B198-0EF0C66042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4100" name="Text Box 5">
            <a:extLst>
              <a:ext uri="{FF2B5EF4-FFF2-40B4-BE49-F238E27FC236}">
                <a16:creationId xmlns:a16="http://schemas.microsoft.com/office/drawing/2014/main" id="{388CE2E8-E029-4B30-AE1E-BEC45633EA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3450" y="361950"/>
            <a:ext cx="5357813" cy="1190625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doc11">
            <a:extLst>
              <a:ext uri="{FF2B5EF4-FFF2-40B4-BE49-F238E27FC236}">
                <a16:creationId xmlns:a16="http://schemas.microsoft.com/office/drawing/2014/main" id="{1594F8FA-0856-4280-A547-D8AB382D1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682625"/>
            <a:ext cx="5870575" cy="5508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E50A1B63-EBB2-468B-96D3-54D59FB66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5BF30DCB-0545-4FBF-85FF-32454FA02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doc12">
            <a:extLst>
              <a:ext uri="{FF2B5EF4-FFF2-40B4-BE49-F238E27FC236}">
                <a16:creationId xmlns:a16="http://schemas.microsoft.com/office/drawing/2014/main" id="{C86A0B7D-ECE7-4631-BF6E-F12D130B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0" y="706438"/>
            <a:ext cx="6502400" cy="5365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1A541FD8-1F4E-4C66-8A40-2FC444D88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55894681-C043-471A-945E-5E55B00A5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doc13">
            <a:extLst>
              <a:ext uri="{FF2B5EF4-FFF2-40B4-BE49-F238E27FC236}">
                <a16:creationId xmlns:a16="http://schemas.microsoft.com/office/drawing/2014/main" id="{7A076048-485D-4E48-8262-01B046157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730250"/>
            <a:ext cx="5913438" cy="5418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D9F682AF-83B4-4F5A-9799-E28269F60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B19805E-A24C-4309-89D6-E269D59AE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doc14">
            <a:extLst>
              <a:ext uri="{FF2B5EF4-FFF2-40B4-BE49-F238E27FC236}">
                <a16:creationId xmlns:a16="http://schemas.microsoft.com/office/drawing/2014/main" id="{2423A3DD-91CD-4A4E-B64B-5A9BC61EA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844550"/>
            <a:ext cx="6170612" cy="5168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3E2782C2-5A15-4A51-97E5-8148B9647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A7B00E64-6C3E-45A3-A02F-B428203BB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doc15">
            <a:extLst>
              <a:ext uri="{FF2B5EF4-FFF2-40B4-BE49-F238E27FC236}">
                <a16:creationId xmlns:a16="http://schemas.microsoft.com/office/drawing/2014/main" id="{9E0553AA-441A-4601-B5E0-5D218106C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625475"/>
            <a:ext cx="6075362" cy="58308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F10EFFE9-1805-400D-A92D-62F305BDA6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33420E2F-305E-483A-AD18-17B88E206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doc16">
            <a:extLst>
              <a:ext uri="{FF2B5EF4-FFF2-40B4-BE49-F238E27FC236}">
                <a16:creationId xmlns:a16="http://schemas.microsoft.com/office/drawing/2014/main" id="{B8B630BD-FC37-4F8E-996F-D02F65B62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927100"/>
            <a:ext cx="6126163" cy="5019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A0D9E81B-DE61-42A4-8D9F-0538CF12D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FE1E2A68-0251-400E-9379-CE0AE7ED2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doc17">
            <a:extLst>
              <a:ext uri="{FF2B5EF4-FFF2-40B4-BE49-F238E27FC236}">
                <a16:creationId xmlns:a16="http://schemas.microsoft.com/office/drawing/2014/main" id="{C1644B72-C410-4FEE-BEC9-A1224715D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728663"/>
            <a:ext cx="6092825" cy="5365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F1857846-7A94-459B-8076-09472D5A3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49FC9136-7B2C-430F-A238-43CF96298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oc18">
            <a:extLst>
              <a:ext uri="{FF2B5EF4-FFF2-40B4-BE49-F238E27FC236}">
                <a16:creationId xmlns:a16="http://schemas.microsoft.com/office/drawing/2014/main" id="{2382A18E-19FB-4912-BE1A-9383C20F9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5" y="654050"/>
            <a:ext cx="6032500" cy="55673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E7D017AC-E16E-4380-AA84-A9B7006E7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4C46845-F6FC-4E87-B16B-7CEDFEFF0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doc19">
            <a:extLst>
              <a:ext uri="{FF2B5EF4-FFF2-40B4-BE49-F238E27FC236}">
                <a16:creationId xmlns:a16="http://schemas.microsoft.com/office/drawing/2014/main" id="{74467F36-1A01-4EDA-B3DE-3018B1538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525" y="649288"/>
            <a:ext cx="5845175" cy="5532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D3ABA9C5-6DA7-4764-AF09-1D815A631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DD6D24B7-DDCF-4449-A3A5-59C0A0F1A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doc20">
            <a:extLst>
              <a:ext uri="{FF2B5EF4-FFF2-40B4-BE49-F238E27FC236}">
                <a16:creationId xmlns:a16="http://schemas.microsoft.com/office/drawing/2014/main" id="{76847295-D511-41BD-8A66-AAB61D646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8" y="571500"/>
            <a:ext cx="5870575" cy="5529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172E2E43-931E-45D6-907A-435821906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49DE722B-215C-459A-8929-CAC16E89E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observez">
            <a:extLst>
              <a:ext uri="{FF2B5EF4-FFF2-40B4-BE49-F238E27FC236}">
                <a16:creationId xmlns:a16="http://schemas.microsoft.com/office/drawing/2014/main" id="{67E271F8-C714-4C96-9DEC-3AAD06F92839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Text Box 3">
            <a:extLst>
              <a:ext uri="{FF2B5EF4-FFF2-40B4-BE49-F238E27FC236}">
                <a16:creationId xmlns:a16="http://schemas.microsoft.com/office/drawing/2014/main" id="{DC306902-BE95-4AED-899A-53A946F87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F7C3A5CD-B7FF-49D7-B11D-42FD3A9FC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5125" name="AutoShape 5">
            <a:extLst>
              <a:ext uri="{FF2B5EF4-FFF2-40B4-BE49-F238E27FC236}">
                <a16:creationId xmlns:a16="http://schemas.microsoft.com/office/drawing/2014/main" id="{E161D1D5-CE2F-4EA4-BCA0-4037F99C2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9942" name="Text Box 6">
            <a:extLst>
              <a:ext uri="{FF2B5EF4-FFF2-40B4-BE49-F238E27FC236}">
                <a16:creationId xmlns:a16="http://schemas.microsoft.com/office/drawing/2014/main" id="{E785B8BA-771B-40B2-B32D-FA3F329B3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9050" y="336550"/>
            <a:ext cx="4954588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	Les dessins qui suivent, mettent en scène des personnages qui ne respectent pas les règles élémentaires de prévention et de sécurité.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c21">
            <a:extLst>
              <a:ext uri="{FF2B5EF4-FFF2-40B4-BE49-F238E27FC236}">
                <a16:creationId xmlns:a16="http://schemas.microsoft.com/office/drawing/2014/main" id="{8163A058-B1BB-465E-97C1-D481643CB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762000"/>
            <a:ext cx="5808663" cy="5497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46FC1E35-8120-48EF-AE5D-187660C95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D70F3EC3-4A22-44E9-862D-64D8E83C3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doc22">
            <a:extLst>
              <a:ext uri="{FF2B5EF4-FFF2-40B4-BE49-F238E27FC236}">
                <a16:creationId xmlns:a16="http://schemas.microsoft.com/office/drawing/2014/main" id="{4E6323B7-AA17-4067-9BA2-6DF0D7C10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661988"/>
            <a:ext cx="6045200" cy="5694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CF1E777A-3E31-4F92-92E4-3E193B4E2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A06465A-95AB-40FA-95AB-BFF5A9972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doc23">
            <a:extLst>
              <a:ext uri="{FF2B5EF4-FFF2-40B4-BE49-F238E27FC236}">
                <a16:creationId xmlns:a16="http://schemas.microsoft.com/office/drawing/2014/main" id="{856B91AC-8611-4D1D-89E9-751AE8FA9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38" y="612775"/>
            <a:ext cx="6059487" cy="57864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EEEA931E-1B93-4649-B7FB-DA419C198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A9771C03-DD43-4768-9397-39D42E08C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doc24">
            <a:extLst>
              <a:ext uri="{FF2B5EF4-FFF2-40B4-BE49-F238E27FC236}">
                <a16:creationId xmlns:a16="http://schemas.microsoft.com/office/drawing/2014/main" id="{1159BCFD-778D-4F10-A1DC-239507F45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057275"/>
            <a:ext cx="6122988" cy="49514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B04940EF-26B5-4D24-A56D-9DFDA6F19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7D6AFEDD-9C63-4F2B-B062-6449F7991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doc25">
            <a:extLst>
              <a:ext uri="{FF2B5EF4-FFF2-40B4-BE49-F238E27FC236}">
                <a16:creationId xmlns:a16="http://schemas.microsoft.com/office/drawing/2014/main" id="{C79EE2AB-8F28-4DDC-A7B4-A835BEF09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1016000"/>
            <a:ext cx="6129338" cy="51593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7F077055-A3EF-416B-9C92-7AED19E2E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C8DFFE7-931E-4531-B4BA-6AE3AA9B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observez">
            <a:extLst>
              <a:ext uri="{FF2B5EF4-FFF2-40B4-BE49-F238E27FC236}">
                <a16:creationId xmlns:a16="http://schemas.microsoft.com/office/drawing/2014/main" id="{535CE69B-CD96-4D88-BD8E-F31668E9447A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5" name="Text Box 3">
            <a:extLst>
              <a:ext uri="{FF2B5EF4-FFF2-40B4-BE49-F238E27FC236}">
                <a16:creationId xmlns:a16="http://schemas.microsoft.com/office/drawing/2014/main" id="{8E0E5B36-EFAD-404F-88EB-B4DE74D9C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8916" name="Text Box 4">
            <a:extLst>
              <a:ext uri="{FF2B5EF4-FFF2-40B4-BE49-F238E27FC236}">
                <a16:creationId xmlns:a16="http://schemas.microsoft.com/office/drawing/2014/main" id="{93376A24-8D28-4B67-969A-4C4968F16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38917" name="AutoShape 5">
            <a:extLst>
              <a:ext uri="{FF2B5EF4-FFF2-40B4-BE49-F238E27FC236}">
                <a16:creationId xmlns:a16="http://schemas.microsoft.com/office/drawing/2014/main" id="{8ECE5FA5-04F1-4FC6-B006-D1169482F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160774" name="Text Box 6">
            <a:extLst>
              <a:ext uri="{FF2B5EF4-FFF2-40B4-BE49-F238E27FC236}">
                <a16:creationId xmlns:a16="http://schemas.microsoft.com/office/drawing/2014/main" id="{C92A5891-A13E-4190-983C-B57CD96B6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1425" y="1057275"/>
            <a:ext cx="4954588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Sauvegarder le diaporama sous vos Noms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>
            <a:extLst>
              <a:ext uri="{FF2B5EF4-FFF2-40B4-BE49-F238E27FC236}">
                <a16:creationId xmlns:a16="http://schemas.microsoft.com/office/drawing/2014/main" id="{4198790C-EE90-41BD-81AA-2B8DA4C54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39939" name="Text Box 3">
            <a:extLst>
              <a:ext uri="{FF2B5EF4-FFF2-40B4-BE49-F238E27FC236}">
                <a16:creationId xmlns:a16="http://schemas.microsoft.com/office/drawing/2014/main" id="{4A960F4C-27A2-43D8-827D-5EA08E8FD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  <p:pic>
        <p:nvPicPr>
          <p:cNvPr id="39940" name="Picture 4" descr="j0286930">
            <a:extLst>
              <a:ext uri="{FF2B5EF4-FFF2-40B4-BE49-F238E27FC236}">
                <a16:creationId xmlns:a16="http://schemas.microsoft.com/office/drawing/2014/main" id="{1A1AA527-159E-4EFB-8180-1E8EBA336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1393825"/>
            <a:ext cx="4310062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observez">
            <a:extLst>
              <a:ext uri="{FF2B5EF4-FFF2-40B4-BE49-F238E27FC236}">
                <a16:creationId xmlns:a16="http://schemas.microsoft.com/office/drawing/2014/main" id="{8446BF71-5DD7-4F92-A399-7BCCFFD87D2D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Text Box 3">
            <a:extLst>
              <a:ext uri="{FF2B5EF4-FFF2-40B4-BE49-F238E27FC236}">
                <a16:creationId xmlns:a16="http://schemas.microsoft.com/office/drawing/2014/main" id="{E85290C7-907D-4047-A804-89C0D96EA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30D77587-5B32-4B08-8D7F-D5CF5D771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6149" name="AutoShape 5">
            <a:extLst>
              <a:ext uri="{FF2B5EF4-FFF2-40B4-BE49-F238E27FC236}">
                <a16:creationId xmlns:a16="http://schemas.microsoft.com/office/drawing/2014/main" id="{0D78632D-6338-4FAE-AFCC-A273ADBB1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0966" name="Text Box 6">
            <a:extLst>
              <a:ext uri="{FF2B5EF4-FFF2-40B4-BE49-F238E27FC236}">
                <a16:creationId xmlns:a16="http://schemas.microsoft.com/office/drawing/2014/main" id="{7189DCC9-C1A6-4C35-AF27-C65F11620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8263" y="1082675"/>
            <a:ext cx="495458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Observez les situations et notez à côté de chaque dessin 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observez">
            <a:extLst>
              <a:ext uri="{FF2B5EF4-FFF2-40B4-BE49-F238E27FC236}">
                <a16:creationId xmlns:a16="http://schemas.microsoft.com/office/drawing/2014/main" id="{A75F38F6-3914-4F1E-B5DE-D79A20761F4C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3">
            <a:extLst>
              <a:ext uri="{FF2B5EF4-FFF2-40B4-BE49-F238E27FC236}">
                <a16:creationId xmlns:a16="http://schemas.microsoft.com/office/drawing/2014/main" id="{A428E554-3535-415E-B4BE-D2B998AE6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9AFD6D5E-AA86-41C4-9E04-2C0FD04C5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7173" name="AutoShape 5">
            <a:extLst>
              <a:ext uri="{FF2B5EF4-FFF2-40B4-BE49-F238E27FC236}">
                <a16:creationId xmlns:a16="http://schemas.microsoft.com/office/drawing/2014/main" id="{BB5A509F-B3D8-435E-B90F-9893D88CC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1990" name="Text Box 6">
            <a:extLst>
              <a:ext uri="{FF2B5EF4-FFF2-40B4-BE49-F238E27FC236}">
                <a16:creationId xmlns:a16="http://schemas.microsoft.com/office/drawing/2014/main" id="{DBF1F5CA-0DC0-4CEF-B4E2-C455BBCE7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9050" y="649288"/>
            <a:ext cx="495458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Les risques auxquels ils s’exposent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Les dommages qu’ils peuvent subir.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observez">
            <a:extLst>
              <a:ext uri="{FF2B5EF4-FFF2-40B4-BE49-F238E27FC236}">
                <a16:creationId xmlns:a16="http://schemas.microsoft.com/office/drawing/2014/main" id="{1980FDF3-29F6-414C-AD97-382C4FC1D42D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47800"/>
            <a:ext cx="464185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Text Box 3">
            <a:extLst>
              <a:ext uri="{FF2B5EF4-FFF2-40B4-BE49-F238E27FC236}">
                <a16:creationId xmlns:a16="http://schemas.microsoft.com/office/drawing/2014/main" id="{78C60FDB-709F-4897-BC61-FBA424DF01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8375" y="125095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2F44E1F6-6759-423F-B5D1-4D19221AB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6650" y="1852613"/>
            <a:ext cx="4619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1800"/>
          </a:p>
        </p:txBody>
      </p:sp>
      <p:sp>
        <p:nvSpPr>
          <p:cNvPr id="8197" name="AutoShape 5">
            <a:extLst>
              <a:ext uri="{FF2B5EF4-FFF2-40B4-BE49-F238E27FC236}">
                <a16:creationId xmlns:a16="http://schemas.microsoft.com/office/drawing/2014/main" id="{C7AE7C98-27E1-494B-807E-1D0C8C8FD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425" y="0"/>
            <a:ext cx="5870575" cy="3608388"/>
          </a:xfrm>
          <a:prstGeom prst="wedgeEllipseCallout">
            <a:avLst>
              <a:gd name="adj1" fmla="val -58301"/>
              <a:gd name="adj2" fmla="val 541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/>
          </a:p>
        </p:txBody>
      </p:sp>
      <p:sp>
        <p:nvSpPr>
          <p:cNvPr id="43014" name="Text Box 6">
            <a:extLst>
              <a:ext uri="{FF2B5EF4-FFF2-40B4-BE49-F238E27FC236}">
                <a16:creationId xmlns:a16="http://schemas.microsoft.com/office/drawing/2014/main" id="{92E92B9C-98BE-4FE7-B34B-CF5B8F9351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1425" y="1057275"/>
            <a:ext cx="4954588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latin typeface="Comic Sans MS" panose="030F0702030302020204" pitchFamily="66" charset="0"/>
              </a:rPr>
              <a:t>	Les moyens de prévention pour éviter ces situations dangereuses.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>
            <a:extLst>
              <a:ext uri="{FF2B5EF4-FFF2-40B4-BE49-F238E27FC236}">
                <a16:creationId xmlns:a16="http://schemas.microsoft.com/office/drawing/2014/main" id="{1D7F6DD5-19BE-4CC3-9B68-42D1A5035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25" y="2139950"/>
            <a:ext cx="4956175" cy="14319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b="1">
                <a:solidFill>
                  <a:srgbClr val="FFFF00"/>
                </a:solidFill>
                <a:latin typeface="Comic Sans MS" panose="030F0702030302020204" pitchFamily="66" charset="0"/>
              </a:rPr>
              <a:t>SITUATIONS DE TRAVAIL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97602727-CA6C-478F-BCF1-CFE2FEA60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967413"/>
            <a:ext cx="1733550" cy="5794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accent1"/>
                </a:solidFill>
              </a:rPr>
              <a:t>BTS MS</a:t>
            </a: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6F5A0348-E3CD-4C6E-B1A5-BAABADEE3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361950"/>
            <a:ext cx="8686800" cy="6413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Prévention des risques professionnels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>
            <a:extLst>
              <a:ext uri="{FF2B5EF4-FFF2-40B4-BE49-F238E27FC236}">
                <a16:creationId xmlns:a16="http://schemas.microsoft.com/office/drawing/2014/main" id="{9560256B-EA5A-4751-A275-AC7563EB6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853113"/>
            <a:ext cx="9144000" cy="457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MESURES DE PREVENTION A PRENDRE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5DA75FF-7B07-4FC2-8C3C-D704DFEA35A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591969" y="2309019"/>
            <a:ext cx="5861050" cy="12430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INFORMATIONS A METTRE EN PLACES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PAR DES PICTOGRAMMES</a:t>
            </a: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F485400-DE4F-4744-BEB2-AED0356A0BE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2309018" y="2309018"/>
            <a:ext cx="5861050" cy="12430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INFORMATIONS A METTRE EN PLACES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200" b="1"/>
              <a:t>PAR DES PICTOGRAMMES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C2B311DA-1017-4BF3-BD41-F04FDA265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713" y="904875"/>
            <a:ext cx="6154737" cy="4960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4000"/>
              <a:t>SITUATION DE TRAVAIL</a:t>
            </a:r>
          </a:p>
        </p:txBody>
      </p:sp>
      <p:sp>
        <p:nvSpPr>
          <p:cNvPr id="44038" name="Text Box 6">
            <a:extLst>
              <a:ext uri="{FF2B5EF4-FFF2-40B4-BE49-F238E27FC236}">
                <a16:creationId xmlns:a16="http://schemas.microsoft.com/office/drawing/2014/main" id="{5B52111B-1B96-4176-BE59-45C095290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7013" y="0"/>
            <a:ext cx="3609975" cy="10048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RISQUES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rgbClr val="FFFF00"/>
                </a:solidFill>
              </a:rPr>
              <a:t>DOMMAGES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A4516036-003F-465E-ABF7-2FB3751C6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19F2F1D-BEEE-4D23-9B7A-A2DE0FFFDFA3}"/>
              </a:ext>
            </a:extLst>
          </p:cNvPr>
          <p:cNvSpPr txBox="1"/>
          <p:nvPr/>
        </p:nvSpPr>
        <p:spPr>
          <a:xfrm rot="20264935">
            <a:off x="112713" y="2819400"/>
            <a:ext cx="9144000" cy="120173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Les significations des différents pictogrammes sont données dans cette </a:t>
            </a:r>
            <a:r>
              <a:rPr lang="fr-FR" dirty="0">
                <a:hlinkClick r:id="rId4" action="ppaction://hlinkfile"/>
              </a:rPr>
              <a:t>brochure</a:t>
            </a:r>
            <a:r>
              <a:rPr lang="fr-FR" dirty="0"/>
              <a:t>.</a:t>
            </a:r>
          </a:p>
          <a:p>
            <a:pPr algn="ctr">
              <a:defRPr/>
            </a:pPr>
            <a:r>
              <a:rPr lang="fr-FR" dirty="0"/>
              <a:t>Les pictogrammes à utiliser dans les situations ci-après sont disponibles dans le dossier </a:t>
            </a:r>
            <a:r>
              <a:rPr lang="fr-FR" dirty="0">
                <a:hlinkClick r:id="rId5" action="ppaction://hlinkfile"/>
              </a:rPr>
              <a:t>« Pictogrammes 2015 »</a:t>
            </a:r>
            <a:endParaRPr lang="fr-FR" dirty="0"/>
          </a:p>
          <a:p>
            <a:pPr algn="ctr">
              <a:defRPr/>
            </a:pPr>
            <a:endParaRPr lang="fr-FR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</Words>
  <Application>Microsoft Office PowerPoint</Application>
  <PresentationFormat>Affichage à l'écran (4:3)</PresentationFormat>
  <Paragraphs>109</Paragraphs>
  <Slides>36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39" baseType="lpstr">
      <vt:lpstr>Arial</vt:lpstr>
      <vt:lpstr>Comic Sans MS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</dc:creator>
  <cp:lastModifiedBy>Cousin Hub</cp:lastModifiedBy>
  <cp:revision>38</cp:revision>
  <dcterms:created xsi:type="dcterms:W3CDTF">2005-09-01T17:05:34Z</dcterms:created>
  <dcterms:modified xsi:type="dcterms:W3CDTF">2020-07-06T14:19:07Z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00E37DF0-F02A-4798-A059-4167BD45FF3A</vt:lpwstr>
  </property>
  <property fmtid="{D5CDD505-2E9C-101B-9397-08002B2CF9AE}" pid="3" name="ArticulatePath">
    <vt:lpwstr>05 - TD Observation de Risques - Elève Light</vt:lpwstr>
  </property>
</Properties>
</file>